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6" d="100"/>
          <a:sy n="76" d="100"/>
        </p:scale>
        <p:origin x="2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a:t>Klik om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a:t>Klik om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a:t>Klik om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a:t>Klik om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9/20/2019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ideo" Target="https://www.youtube.com/embed/RDwYKF3aw2w"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4BAC1B2-6636-4CB3-8018-BAAE8A045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99E51F2A-41B1-4159-8DCF-C9E46EDC59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047" y="935646"/>
            <a:ext cx="4851190" cy="4968016"/>
          </a:xfrm>
          <a:prstGeom prst="rect">
            <a:avLst/>
          </a:prstGeom>
          <a:solidFill>
            <a:schemeClr val="bg1"/>
          </a:solidFill>
          <a:ln w="12700" cap="sq">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4868BDA6-98C8-4E7B-8A59-1162BE9390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87364" y="228600"/>
            <a:ext cx="2851523" cy="6638625"/>
            <a:chOff x="2487613" y="285750"/>
            <a:chExt cx="2428875" cy="5654676"/>
          </a:xfrm>
        </p:grpSpPr>
        <p:sp>
          <p:nvSpPr>
            <p:cNvPr id="14" name="Freeform 11">
              <a:extLst>
                <a:ext uri="{FF2B5EF4-FFF2-40B4-BE49-F238E27FC236}">
                  <a16:creationId xmlns:a16="http://schemas.microsoft.com/office/drawing/2014/main" id="{D81ADA10-FA3B-405F-86D4-1BA4D4140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5" name="Freeform 12">
              <a:extLst>
                <a:ext uri="{FF2B5EF4-FFF2-40B4-BE49-F238E27FC236}">
                  <a16:creationId xmlns:a16="http://schemas.microsoft.com/office/drawing/2014/main" id="{D4F2022F-50BA-40A0-9DE3-95D8E5D847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6" name="Freeform 13">
              <a:extLst>
                <a:ext uri="{FF2B5EF4-FFF2-40B4-BE49-F238E27FC236}">
                  <a16:creationId xmlns:a16="http://schemas.microsoft.com/office/drawing/2014/main" id="{D45B3AAD-CD8F-42A9-8911-746584CB4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7" name="Freeform 14">
              <a:extLst>
                <a:ext uri="{FF2B5EF4-FFF2-40B4-BE49-F238E27FC236}">
                  <a16:creationId xmlns:a16="http://schemas.microsoft.com/office/drawing/2014/main" id="{1B5BBA15-98B5-49B1-BFAA-70496407C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8" name="Freeform 15">
              <a:extLst>
                <a:ext uri="{FF2B5EF4-FFF2-40B4-BE49-F238E27FC236}">
                  <a16:creationId xmlns:a16="http://schemas.microsoft.com/office/drawing/2014/main" id="{1426328E-D8AD-4CF3-84C4-EADAF4B7C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9" name="Freeform 16">
              <a:extLst>
                <a:ext uri="{FF2B5EF4-FFF2-40B4-BE49-F238E27FC236}">
                  <a16:creationId xmlns:a16="http://schemas.microsoft.com/office/drawing/2014/main" id="{6D173D77-4FAE-4B6E-BCA3-88C023DEA7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0" name="Freeform 17">
              <a:extLst>
                <a:ext uri="{FF2B5EF4-FFF2-40B4-BE49-F238E27FC236}">
                  <a16:creationId xmlns:a16="http://schemas.microsoft.com/office/drawing/2014/main" id="{D2F3C6ED-3296-4551-890C-E00636FC45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1" name="Freeform 18">
              <a:extLst>
                <a:ext uri="{FF2B5EF4-FFF2-40B4-BE49-F238E27FC236}">
                  <a16:creationId xmlns:a16="http://schemas.microsoft.com/office/drawing/2014/main" id="{CCD94978-E895-4165-8420-BFD493A48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2" name="Freeform 19">
              <a:extLst>
                <a:ext uri="{FF2B5EF4-FFF2-40B4-BE49-F238E27FC236}">
                  <a16:creationId xmlns:a16="http://schemas.microsoft.com/office/drawing/2014/main" id="{2D296B6E-5119-44C6-8316-91B13AC22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3" name="Freeform 20">
              <a:extLst>
                <a:ext uri="{FF2B5EF4-FFF2-40B4-BE49-F238E27FC236}">
                  <a16:creationId xmlns:a16="http://schemas.microsoft.com/office/drawing/2014/main" id="{9718EC72-EF07-434B-86CA-F9FB74FA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4" name="Freeform 21">
              <a:extLst>
                <a:ext uri="{FF2B5EF4-FFF2-40B4-BE49-F238E27FC236}">
                  <a16:creationId xmlns:a16="http://schemas.microsoft.com/office/drawing/2014/main" id="{4A84889A-F40B-4581-B8FF-D34D3EC211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5" name="Freeform 22">
              <a:extLst>
                <a:ext uri="{FF2B5EF4-FFF2-40B4-BE49-F238E27FC236}">
                  <a16:creationId xmlns:a16="http://schemas.microsoft.com/office/drawing/2014/main" id="{EEA5C22F-63E7-4E2A-9135-6820FC6B8C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7" name="Group 26">
            <a:extLst>
              <a:ext uri="{FF2B5EF4-FFF2-40B4-BE49-F238E27FC236}">
                <a16:creationId xmlns:a16="http://schemas.microsoft.com/office/drawing/2014/main" id="{12B2B893-BDFC-47A3-A8C8-B3351994BF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14579" y="-786"/>
            <a:ext cx="2356675" cy="6854040"/>
            <a:chOff x="6627813" y="194833"/>
            <a:chExt cx="1952625" cy="5678918"/>
          </a:xfrm>
        </p:grpSpPr>
        <p:sp>
          <p:nvSpPr>
            <p:cNvPr id="28" name="Freeform 27">
              <a:extLst>
                <a:ext uri="{FF2B5EF4-FFF2-40B4-BE49-F238E27FC236}">
                  <a16:creationId xmlns:a16="http://schemas.microsoft.com/office/drawing/2014/main" id="{8D083C0B-408E-4195-B8E1-33451B8A3C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9" name="Freeform 28">
              <a:extLst>
                <a:ext uri="{FF2B5EF4-FFF2-40B4-BE49-F238E27FC236}">
                  <a16:creationId xmlns:a16="http://schemas.microsoft.com/office/drawing/2014/main" id="{7C7442FE-70AA-4B30-9386-0E011A0A9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0" name="Freeform 29">
              <a:extLst>
                <a:ext uri="{FF2B5EF4-FFF2-40B4-BE49-F238E27FC236}">
                  <a16:creationId xmlns:a16="http://schemas.microsoft.com/office/drawing/2014/main" id="{6183366D-5F8A-40D5-9D35-25286ECB4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1" name="Freeform 30">
              <a:extLst>
                <a:ext uri="{FF2B5EF4-FFF2-40B4-BE49-F238E27FC236}">
                  <a16:creationId xmlns:a16="http://schemas.microsoft.com/office/drawing/2014/main" id="{F9E4E29F-ED9B-42DE-8858-A3B54120E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2" name="Freeform 31">
              <a:extLst>
                <a:ext uri="{FF2B5EF4-FFF2-40B4-BE49-F238E27FC236}">
                  <a16:creationId xmlns:a16="http://schemas.microsoft.com/office/drawing/2014/main" id="{75C77770-2C7D-4356-A1C0-F3B10DCCC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3" name="Freeform 32">
              <a:extLst>
                <a:ext uri="{FF2B5EF4-FFF2-40B4-BE49-F238E27FC236}">
                  <a16:creationId xmlns:a16="http://schemas.microsoft.com/office/drawing/2014/main" id="{A583B398-24D3-452A-9279-409D85D4C3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4" name="Freeform 33">
              <a:extLst>
                <a:ext uri="{FF2B5EF4-FFF2-40B4-BE49-F238E27FC236}">
                  <a16:creationId xmlns:a16="http://schemas.microsoft.com/office/drawing/2014/main" id="{8592BE0E-0BF6-4FE9-ABD6-7B7188BFD1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5" name="Freeform 34">
              <a:extLst>
                <a:ext uri="{FF2B5EF4-FFF2-40B4-BE49-F238E27FC236}">
                  <a16:creationId xmlns:a16="http://schemas.microsoft.com/office/drawing/2014/main" id="{C3D34FBF-02FF-4A36-BD2F-560F61252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6" name="Freeform 35">
              <a:extLst>
                <a:ext uri="{FF2B5EF4-FFF2-40B4-BE49-F238E27FC236}">
                  <a16:creationId xmlns:a16="http://schemas.microsoft.com/office/drawing/2014/main" id="{F7F01C2A-5852-4E78-87E5-9639938154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7" name="Freeform 36">
              <a:extLst>
                <a:ext uri="{FF2B5EF4-FFF2-40B4-BE49-F238E27FC236}">
                  <a16:creationId xmlns:a16="http://schemas.microsoft.com/office/drawing/2014/main" id="{3F3D15E2-E389-4E28-815C-9F1EF53878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8" name="Freeform 37">
              <a:extLst>
                <a:ext uri="{FF2B5EF4-FFF2-40B4-BE49-F238E27FC236}">
                  <a16:creationId xmlns:a16="http://schemas.microsoft.com/office/drawing/2014/main" id="{933BD079-DCEA-44C2-A3ED-3919F996F1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9" name="Freeform 38">
              <a:extLst>
                <a:ext uri="{FF2B5EF4-FFF2-40B4-BE49-F238E27FC236}">
                  <a16:creationId xmlns:a16="http://schemas.microsoft.com/office/drawing/2014/main" id="{760D82AC-986D-4E9A-9989-BB83B349D4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Titel 1">
            <a:extLst>
              <a:ext uri="{FF2B5EF4-FFF2-40B4-BE49-F238E27FC236}">
                <a16:creationId xmlns:a16="http://schemas.microsoft.com/office/drawing/2014/main" id="{F8499AFB-FC92-4A6F-9751-4D43989743EB}"/>
              </a:ext>
            </a:extLst>
          </p:cNvPr>
          <p:cNvSpPr>
            <a:spLocks noGrp="1"/>
          </p:cNvSpPr>
          <p:nvPr>
            <p:ph type="ctrTitle"/>
          </p:nvPr>
        </p:nvSpPr>
        <p:spPr>
          <a:xfrm>
            <a:off x="8324602" y="935646"/>
            <a:ext cx="3181597" cy="3841735"/>
          </a:xfrm>
        </p:spPr>
        <p:txBody>
          <a:bodyPr>
            <a:normAutofit/>
          </a:bodyPr>
          <a:lstStyle/>
          <a:p>
            <a:r>
              <a:rPr lang="nl-NL" sz="4400"/>
              <a:t>Griep</a:t>
            </a:r>
          </a:p>
        </p:txBody>
      </p:sp>
      <p:pic>
        <p:nvPicPr>
          <p:cNvPr id="4" name="Afbeelding 3">
            <a:extLst>
              <a:ext uri="{FF2B5EF4-FFF2-40B4-BE49-F238E27FC236}">
                <a16:creationId xmlns:a16="http://schemas.microsoft.com/office/drawing/2014/main" id="{EC325021-77A8-4117-8193-17B5B497BB4E}"/>
              </a:ext>
            </a:extLst>
          </p:cNvPr>
          <p:cNvPicPr>
            <a:picLocks noChangeAspect="1"/>
          </p:cNvPicPr>
          <p:nvPr/>
        </p:nvPicPr>
        <p:blipFill>
          <a:blip r:embed="rId2"/>
          <a:stretch>
            <a:fillRect/>
          </a:stretch>
        </p:blipFill>
        <p:spPr>
          <a:xfrm>
            <a:off x="929675" y="1306606"/>
            <a:ext cx="4213521" cy="4213521"/>
          </a:xfrm>
          <a:prstGeom prst="rect">
            <a:avLst/>
          </a:prstGeom>
        </p:spPr>
      </p:pic>
      <p:sp>
        <p:nvSpPr>
          <p:cNvPr id="41" name="Rectangle 40">
            <a:extLst>
              <a:ext uri="{FF2B5EF4-FFF2-40B4-BE49-F238E27FC236}">
                <a16:creationId xmlns:a16="http://schemas.microsoft.com/office/drawing/2014/main" id="{FE8CCA1D-3EED-438C-8DF2-1F365B6F1C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7355"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3" name="Freeform 33">
            <a:extLst>
              <a:ext uri="{FF2B5EF4-FFF2-40B4-BE49-F238E27FC236}">
                <a16:creationId xmlns:a16="http://schemas.microsoft.com/office/drawing/2014/main" id="{32D9B158-7DEE-41F9-AC1A-4F746D428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087355"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1708006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81DD4-7321-40C8-A98F-DE68A366CB78}"/>
              </a:ext>
            </a:extLst>
          </p:cNvPr>
          <p:cNvSpPr>
            <a:spLocks noGrp="1"/>
          </p:cNvSpPr>
          <p:nvPr>
            <p:ph type="title"/>
          </p:nvPr>
        </p:nvSpPr>
        <p:spPr/>
        <p:txBody>
          <a:bodyPr/>
          <a:lstStyle/>
          <a:p>
            <a:r>
              <a:rPr lang="nl-NL" dirty="0"/>
              <a:t>Casus:</a:t>
            </a:r>
          </a:p>
        </p:txBody>
      </p:sp>
      <p:sp>
        <p:nvSpPr>
          <p:cNvPr id="3" name="Rechthoek 2">
            <a:extLst>
              <a:ext uri="{FF2B5EF4-FFF2-40B4-BE49-F238E27FC236}">
                <a16:creationId xmlns:a16="http://schemas.microsoft.com/office/drawing/2014/main" id="{6B2A5F65-BF70-46B3-AA7B-8C2CA67A8731}"/>
              </a:ext>
            </a:extLst>
          </p:cNvPr>
          <p:cNvSpPr/>
          <p:nvPr/>
        </p:nvSpPr>
        <p:spPr>
          <a:xfrm>
            <a:off x="1943100" y="1720840"/>
            <a:ext cx="8763000" cy="4154984"/>
          </a:xfrm>
          <a:prstGeom prst="rect">
            <a:avLst/>
          </a:prstGeom>
        </p:spPr>
        <p:txBody>
          <a:bodyPr wrap="square">
            <a:spAutoFit/>
          </a:bodyPr>
          <a:lstStyle/>
          <a:p>
            <a:r>
              <a:rPr lang="nl-NL" sz="2400" dirty="0"/>
              <a:t>Op maandagmiddag belt de hr. Klik. Hij voelt zich grieperig en wil graag een afspraak maken bij de dokter. Hij heeft nu 2 dagen koorts (38.5). Hij heeft niet echt een zieke indruk. Hij is verkouden en heeft wat hoofdpijn. Verder heeft hij geen klachten. Hr. Klik is verder altijd goed gezond en gebruikt geen medicijnen.</a:t>
            </a:r>
          </a:p>
          <a:p>
            <a:endParaRPr lang="nl-NL" sz="2400" dirty="0"/>
          </a:p>
          <a:p>
            <a:r>
              <a:rPr lang="nl-NL" sz="2400" dirty="0"/>
              <a:t>Op welke urgentie kom je uit bij ingangsklacht Koorts Volwassene?</a:t>
            </a:r>
          </a:p>
          <a:p>
            <a:r>
              <a:rPr lang="nl-NL" sz="2400" dirty="0"/>
              <a:t>Is een afspraak noodzakelijk?</a:t>
            </a:r>
          </a:p>
          <a:p>
            <a:r>
              <a:rPr lang="nl-NL" sz="2400" dirty="0"/>
              <a:t>Welke adviezen geef je meneer?</a:t>
            </a:r>
            <a:endParaRPr lang="nl-NL" dirty="0"/>
          </a:p>
        </p:txBody>
      </p:sp>
    </p:spTree>
    <p:extLst>
      <p:ext uri="{BB962C8B-B14F-4D97-AF65-F5344CB8AC3E}">
        <p14:creationId xmlns:p14="http://schemas.microsoft.com/office/powerpoint/2010/main" val="1794442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B0DF10-1D4D-416B-91F1-89830E8F095A}"/>
              </a:ext>
            </a:extLst>
          </p:cNvPr>
          <p:cNvSpPr>
            <a:spLocks noGrp="1"/>
          </p:cNvSpPr>
          <p:nvPr>
            <p:ph type="title"/>
          </p:nvPr>
        </p:nvSpPr>
        <p:spPr/>
        <p:txBody>
          <a:bodyPr/>
          <a:lstStyle/>
          <a:p>
            <a:r>
              <a:rPr lang="nl-NL" dirty="0"/>
              <a:t>Casus:</a:t>
            </a:r>
          </a:p>
        </p:txBody>
      </p:sp>
      <p:sp>
        <p:nvSpPr>
          <p:cNvPr id="3" name="Rechthoek 2">
            <a:extLst>
              <a:ext uri="{FF2B5EF4-FFF2-40B4-BE49-F238E27FC236}">
                <a16:creationId xmlns:a16="http://schemas.microsoft.com/office/drawing/2014/main" id="{D5376A30-E374-4D6C-B096-E3A279453BCF}"/>
              </a:ext>
            </a:extLst>
          </p:cNvPr>
          <p:cNvSpPr/>
          <p:nvPr/>
        </p:nvSpPr>
        <p:spPr>
          <a:xfrm>
            <a:off x="2374900" y="1720840"/>
            <a:ext cx="7886700" cy="4524315"/>
          </a:xfrm>
          <a:prstGeom prst="rect">
            <a:avLst/>
          </a:prstGeom>
        </p:spPr>
        <p:txBody>
          <a:bodyPr wrap="square">
            <a:spAutoFit/>
          </a:bodyPr>
          <a:lstStyle/>
          <a:p>
            <a:r>
              <a:rPr lang="nl-NL" sz="2400" dirty="0"/>
              <a:t>Mevrouw </a:t>
            </a:r>
            <a:r>
              <a:rPr lang="nl-NL" sz="2400" dirty="0" err="1"/>
              <a:t>Blokis</a:t>
            </a:r>
            <a:r>
              <a:rPr lang="nl-NL" sz="2400" dirty="0"/>
              <a:t> belt op donderdagmiddag 15.10 uur. Zij wil graag nog even naar de dokter. De dokter is weg voor een visite. </a:t>
            </a:r>
          </a:p>
          <a:p>
            <a:r>
              <a:rPr lang="nl-NL" sz="2400" dirty="0"/>
              <a:t>Wat ga je doen?</a:t>
            </a:r>
          </a:p>
          <a:p>
            <a:r>
              <a:rPr lang="nl-NL" sz="2400" dirty="0"/>
              <a:t>Je gaat </a:t>
            </a:r>
            <a:r>
              <a:rPr lang="nl-NL" sz="2400" dirty="0" err="1"/>
              <a:t>triageren</a:t>
            </a:r>
            <a:r>
              <a:rPr lang="nl-NL" sz="2400" dirty="0"/>
              <a:t> en doorvragen om te beoordelen of een consult nodig is (of een andere actie). </a:t>
            </a:r>
          </a:p>
          <a:p>
            <a:r>
              <a:rPr lang="nl-NL" sz="2400" dirty="0"/>
              <a:t>Ze vertelt je dat ze 25 week zwanger is en nu sinds vanmorgen koorts heeft (39.5) ze voelt zich ziek en ligt al de hele dag op bed. </a:t>
            </a:r>
          </a:p>
          <a:p>
            <a:endParaRPr lang="nl-NL" sz="2400" dirty="0"/>
          </a:p>
          <a:p>
            <a:r>
              <a:rPr lang="nl-NL" sz="2400" dirty="0"/>
              <a:t>Op welke urgentie kom je uit? En moet mevrouw vandaag nog gezien worden door de huisarts?</a:t>
            </a:r>
          </a:p>
        </p:txBody>
      </p:sp>
    </p:spTree>
    <p:extLst>
      <p:ext uri="{BB962C8B-B14F-4D97-AF65-F5344CB8AC3E}">
        <p14:creationId xmlns:p14="http://schemas.microsoft.com/office/powerpoint/2010/main" val="783199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F8429A-07C5-4FFC-84AF-8E2B49579FAF}"/>
              </a:ext>
            </a:extLst>
          </p:cNvPr>
          <p:cNvSpPr>
            <a:spLocks noGrp="1"/>
          </p:cNvSpPr>
          <p:nvPr>
            <p:ph type="title"/>
          </p:nvPr>
        </p:nvSpPr>
        <p:spPr/>
        <p:txBody>
          <a:bodyPr/>
          <a:lstStyle/>
          <a:p>
            <a:r>
              <a:rPr lang="nl-NL" dirty="0"/>
              <a:t>Casus:</a:t>
            </a:r>
          </a:p>
        </p:txBody>
      </p:sp>
      <p:sp>
        <p:nvSpPr>
          <p:cNvPr id="3" name="Rechthoek 2">
            <a:extLst>
              <a:ext uri="{FF2B5EF4-FFF2-40B4-BE49-F238E27FC236}">
                <a16:creationId xmlns:a16="http://schemas.microsoft.com/office/drawing/2014/main" id="{C7080696-4973-4A4B-8CC6-368B3795FFBE}"/>
              </a:ext>
            </a:extLst>
          </p:cNvPr>
          <p:cNvSpPr/>
          <p:nvPr/>
        </p:nvSpPr>
        <p:spPr>
          <a:xfrm>
            <a:off x="2171700" y="1720840"/>
            <a:ext cx="9194800" cy="4154984"/>
          </a:xfrm>
          <a:prstGeom prst="rect">
            <a:avLst/>
          </a:prstGeom>
        </p:spPr>
        <p:txBody>
          <a:bodyPr wrap="square">
            <a:spAutoFit/>
          </a:bodyPr>
          <a:lstStyle/>
          <a:p>
            <a:r>
              <a:rPr lang="nl-NL" sz="2400" dirty="0"/>
              <a:t>Mevrouw Rood komt bij de balie. Zij heeft een vraag.</a:t>
            </a:r>
          </a:p>
          <a:p>
            <a:endParaRPr lang="nl-NL" sz="2400" dirty="0"/>
          </a:p>
          <a:p>
            <a:r>
              <a:rPr lang="nl-NL" sz="2400" dirty="0"/>
              <a:t>Zij heeft thuis twee uitnodigingen gekregen. Een is voor haar man, die is bekend met astma, en een uitnodiging voor haar dochter, die heeft suikerziekte. Maar zij wil ook een griepspuit. Vorig jaar oktober/november is zij heel ziek geweest door de griep, en dat wil ze niet nog een keer. </a:t>
            </a:r>
          </a:p>
          <a:p>
            <a:endParaRPr lang="nl-NL" sz="2400" dirty="0"/>
          </a:p>
          <a:p>
            <a:r>
              <a:rPr lang="nl-NL" sz="2400" dirty="0"/>
              <a:t>Kan mevrouw een griepprik krijgen? </a:t>
            </a:r>
          </a:p>
          <a:p>
            <a:r>
              <a:rPr lang="nl-NL" sz="2400" dirty="0"/>
              <a:t>Moet mevrouw deze zelf betalen?</a:t>
            </a:r>
          </a:p>
          <a:p>
            <a:r>
              <a:rPr lang="nl-NL" sz="2400" dirty="0"/>
              <a:t>Klopt het dat mevrouw dan niet meer de griep krijgt?</a:t>
            </a:r>
          </a:p>
        </p:txBody>
      </p:sp>
    </p:spTree>
    <p:extLst>
      <p:ext uri="{BB962C8B-B14F-4D97-AF65-F5344CB8AC3E}">
        <p14:creationId xmlns:p14="http://schemas.microsoft.com/office/powerpoint/2010/main" val="184603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a 1">
            <a:hlinkClick r:id="" action="ppaction://media"/>
            <a:extLst>
              <a:ext uri="{FF2B5EF4-FFF2-40B4-BE49-F238E27FC236}">
                <a16:creationId xmlns:a16="http://schemas.microsoft.com/office/drawing/2014/main" id="{EB345D5F-73DE-4CAA-B030-4F0A4AB9AF72}"/>
              </a:ext>
            </a:extLst>
          </p:cNvPr>
          <p:cNvPicPr>
            <a:picLocks noRot="1" noChangeAspect="1"/>
          </p:cNvPicPr>
          <p:nvPr>
            <a:videoFile r:link="rId1"/>
          </p:nvPr>
        </p:nvPicPr>
        <p:blipFill>
          <a:blip r:embed="rId3"/>
          <a:stretch>
            <a:fillRect/>
          </a:stretch>
        </p:blipFill>
        <p:spPr>
          <a:xfrm>
            <a:off x="2150285" y="960895"/>
            <a:ext cx="9271966" cy="5610386"/>
          </a:xfrm>
          <a:prstGeom prst="rect">
            <a:avLst/>
          </a:prstGeom>
        </p:spPr>
      </p:pic>
    </p:spTree>
    <p:extLst>
      <p:ext uri="{BB962C8B-B14F-4D97-AF65-F5344CB8AC3E}">
        <p14:creationId xmlns:p14="http://schemas.microsoft.com/office/powerpoint/2010/main" val="614970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DFDC2C-BC3C-4E67-9B85-FECC6B5427B1}"/>
              </a:ext>
            </a:extLst>
          </p:cNvPr>
          <p:cNvSpPr>
            <a:spLocks noGrp="1"/>
          </p:cNvSpPr>
          <p:nvPr>
            <p:ph type="title"/>
          </p:nvPr>
        </p:nvSpPr>
        <p:spPr/>
        <p:txBody>
          <a:bodyPr/>
          <a:lstStyle/>
          <a:p>
            <a:r>
              <a:rPr lang="nl-NL" dirty="0"/>
              <a:t>Voor wie is de griepprik</a:t>
            </a:r>
          </a:p>
        </p:txBody>
      </p:sp>
      <p:sp>
        <p:nvSpPr>
          <p:cNvPr id="3" name="Tekstvak 2">
            <a:extLst>
              <a:ext uri="{FF2B5EF4-FFF2-40B4-BE49-F238E27FC236}">
                <a16:creationId xmlns:a16="http://schemas.microsoft.com/office/drawing/2014/main" id="{58C7C6DF-C702-409B-98A9-FF89C8E0F580}"/>
              </a:ext>
            </a:extLst>
          </p:cNvPr>
          <p:cNvSpPr txBox="1"/>
          <p:nvPr/>
        </p:nvSpPr>
        <p:spPr>
          <a:xfrm>
            <a:off x="2489200" y="1581834"/>
            <a:ext cx="7924800" cy="4678204"/>
          </a:xfrm>
          <a:prstGeom prst="rect">
            <a:avLst/>
          </a:prstGeom>
          <a:noFill/>
        </p:spPr>
        <p:txBody>
          <a:bodyPr wrap="square" rtlCol="0">
            <a:spAutoFit/>
          </a:bodyPr>
          <a:lstStyle/>
          <a:p>
            <a:pPr marL="285750" indent="-285750">
              <a:buFont typeface="Arial" panose="020B0604020202020204" pitchFamily="34" charset="0"/>
              <a:buChar char="•"/>
            </a:pPr>
            <a:r>
              <a:rPr lang="nl-NL" sz="3600" dirty="0"/>
              <a:t>60 jaar en ouder</a:t>
            </a:r>
          </a:p>
          <a:p>
            <a:pPr marL="285750" indent="-285750">
              <a:buFont typeface="Arial" panose="020B0604020202020204" pitchFamily="34" charset="0"/>
              <a:buChar char="•"/>
            </a:pPr>
            <a:r>
              <a:rPr lang="nl-NL" sz="3600" dirty="0"/>
              <a:t>Longziekte</a:t>
            </a:r>
          </a:p>
          <a:p>
            <a:pPr marL="285750" indent="-285750">
              <a:buFont typeface="Arial" panose="020B0604020202020204" pitchFamily="34" charset="0"/>
              <a:buChar char="•"/>
            </a:pPr>
            <a:r>
              <a:rPr lang="nl-NL" sz="3600" dirty="0"/>
              <a:t>Hart- en vaatziekten</a:t>
            </a:r>
          </a:p>
          <a:p>
            <a:pPr marL="285750" indent="-285750">
              <a:buFont typeface="Arial" panose="020B0604020202020204" pitchFamily="34" charset="0"/>
              <a:buChar char="•"/>
            </a:pPr>
            <a:r>
              <a:rPr lang="nl-NL" sz="3600" dirty="0"/>
              <a:t>Diabetes</a:t>
            </a:r>
          </a:p>
          <a:p>
            <a:pPr marL="285750" indent="-285750">
              <a:buFont typeface="Arial" panose="020B0604020202020204" pitchFamily="34" charset="0"/>
              <a:buChar char="•"/>
            </a:pPr>
            <a:r>
              <a:rPr lang="nl-NL" sz="3600" dirty="0"/>
              <a:t>nieraandoeningen</a:t>
            </a:r>
          </a:p>
          <a:p>
            <a:pPr marL="285750" indent="-285750">
              <a:buFont typeface="Arial" panose="020B0604020202020204" pitchFamily="34" charset="0"/>
              <a:buChar char="•"/>
            </a:pPr>
            <a:r>
              <a:rPr lang="nl-NL" sz="3600" dirty="0"/>
              <a:t>Weinig weerstand door bv ernstige ziekte</a:t>
            </a:r>
          </a:p>
          <a:p>
            <a:pPr marL="285750" indent="-285750">
              <a:buFont typeface="Arial" panose="020B0604020202020204" pitchFamily="34" charset="0"/>
              <a:buChar char="•"/>
            </a:pPr>
            <a:endParaRPr lang="nl-NL" sz="2800" dirty="0"/>
          </a:p>
          <a:p>
            <a:pPr marL="285750" indent="-285750">
              <a:buFont typeface="Arial" panose="020B0604020202020204" pitchFamily="34" charset="0"/>
              <a:buChar char="•"/>
            </a:pPr>
            <a:endParaRPr lang="nl-NL" dirty="0"/>
          </a:p>
        </p:txBody>
      </p:sp>
    </p:spTree>
    <p:extLst>
      <p:ext uri="{BB962C8B-B14F-4D97-AF65-F5344CB8AC3E}">
        <p14:creationId xmlns:p14="http://schemas.microsoft.com/office/powerpoint/2010/main" val="2337954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19A5B0-6805-4DEC-9650-2D136FACC9FC}"/>
              </a:ext>
            </a:extLst>
          </p:cNvPr>
          <p:cNvSpPr>
            <a:spLocks noGrp="1"/>
          </p:cNvSpPr>
          <p:nvPr>
            <p:ph type="title"/>
          </p:nvPr>
        </p:nvSpPr>
        <p:spPr>
          <a:xfrm>
            <a:off x="2095500" y="723900"/>
            <a:ext cx="9409111" cy="1441564"/>
          </a:xfrm>
        </p:spPr>
        <p:txBody>
          <a:bodyPr>
            <a:normAutofit/>
          </a:bodyPr>
          <a:lstStyle/>
          <a:p>
            <a:r>
              <a:rPr lang="nl-NL" sz="3200" dirty="0"/>
              <a:t>En als je niet bij een van deze groepen hoort?</a:t>
            </a:r>
          </a:p>
        </p:txBody>
      </p:sp>
      <p:sp>
        <p:nvSpPr>
          <p:cNvPr id="3" name="Tijdelijke aanduiding voor tekst 2">
            <a:extLst>
              <a:ext uri="{FF2B5EF4-FFF2-40B4-BE49-F238E27FC236}">
                <a16:creationId xmlns:a16="http://schemas.microsoft.com/office/drawing/2014/main" id="{59C16671-E422-4AB9-854E-1FF421C65653}"/>
              </a:ext>
            </a:extLst>
          </p:cNvPr>
          <p:cNvSpPr>
            <a:spLocks noGrp="1"/>
          </p:cNvSpPr>
          <p:nvPr>
            <p:ph type="body" idx="1"/>
          </p:nvPr>
        </p:nvSpPr>
        <p:spPr>
          <a:xfrm>
            <a:off x="2589212" y="2165464"/>
            <a:ext cx="8915399" cy="3744446"/>
          </a:xfrm>
        </p:spPr>
        <p:txBody>
          <a:bodyPr>
            <a:normAutofit/>
          </a:bodyPr>
          <a:lstStyle/>
          <a:p>
            <a:pPr marL="457200" indent="-457200">
              <a:buFont typeface="Arial" panose="020B0604020202020204" pitchFamily="34" charset="0"/>
              <a:buChar char="•"/>
            </a:pPr>
            <a:r>
              <a:rPr lang="nl-NL" sz="2800" dirty="0">
                <a:solidFill>
                  <a:schemeClr val="tx1"/>
                </a:solidFill>
              </a:rPr>
              <a:t>Overleggen met de huisarts</a:t>
            </a:r>
          </a:p>
          <a:p>
            <a:pPr marL="457200" indent="-457200">
              <a:buFont typeface="Arial" panose="020B0604020202020204" pitchFamily="34" charset="0"/>
              <a:buChar char="•"/>
            </a:pPr>
            <a:r>
              <a:rPr lang="nl-NL" sz="2800" dirty="0">
                <a:solidFill>
                  <a:schemeClr val="tx1"/>
                </a:solidFill>
              </a:rPr>
              <a:t>Zelf betalen</a:t>
            </a:r>
          </a:p>
          <a:p>
            <a:pPr marL="457200" indent="-457200">
              <a:buFont typeface="Arial" panose="020B0604020202020204" pitchFamily="34" charset="0"/>
              <a:buChar char="•"/>
            </a:pPr>
            <a:r>
              <a:rPr lang="nl-NL" sz="2800" dirty="0">
                <a:solidFill>
                  <a:schemeClr val="tx1"/>
                </a:solidFill>
              </a:rPr>
              <a:t>Kosten griepvaccin : ongeveer 17 euro plus de consultkosten</a:t>
            </a:r>
          </a:p>
        </p:txBody>
      </p:sp>
    </p:spTree>
    <p:extLst>
      <p:ext uri="{BB962C8B-B14F-4D97-AF65-F5344CB8AC3E}">
        <p14:creationId xmlns:p14="http://schemas.microsoft.com/office/powerpoint/2010/main" val="2332463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799519-C668-47C7-99BF-7EA65390207C}"/>
              </a:ext>
            </a:extLst>
          </p:cNvPr>
          <p:cNvSpPr>
            <a:spLocks noGrp="1"/>
          </p:cNvSpPr>
          <p:nvPr>
            <p:ph type="title"/>
          </p:nvPr>
        </p:nvSpPr>
        <p:spPr>
          <a:xfrm>
            <a:off x="2592924" y="624110"/>
            <a:ext cx="8911687" cy="5573490"/>
          </a:xfrm>
        </p:spPr>
        <p:txBody>
          <a:bodyPr>
            <a:normAutofit/>
          </a:bodyPr>
          <a:lstStyle/>
          <a:p>
            <a:br>
              <a:rPr lang="nl-NL" dirty="0"/>
            </a:br>
            <a:br>
              <a:rPr lang="nl-NL" dirty="0"/>
            </a:br>
            <a:br>
              <a:rPr lang="nl-NL" dirty="0"/>
            </a:br>
            <a:r>
              <a:rPr lang="nl-NL" dirty="0">
                <a:solidFill>
                  <a:schemeClr val="tx1"/>
                </a:solidFill>
              </a:rPr>
              <a:t>Als je in een zorginstelling werkt wordt de griepprik vaak vergoed door de werkgever</a:t>
            </a:r>
            <a:r>
              <a:rPr lang="nl-NL" dirty="0"/>
              <a:t>.</a:t>
            </a:r>
          </a:p>
        </p:txBody>
      </p:sp>
    </p:spTree>
    <p:extLst>
      <p:ext uri="{BB962C8B-B14F-4D97-AF65-F5344CB8AC3E}">
        <p14:creationId xmlns:p14="http://schemas.microsoft.com/office/powerpoint/2010/main" val="910471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901C3-F5AD-48A7-BB77-706091C18FA6}"/>
              </a:ext>
            </a:extLst>
          </p:cNvPr>
          <p:cNvSpPr>
            <a:spLocks noGrp="1"/>
          </p:cNvSpPr>
          <p:nvPr>
            <p:ph type="title"/>
          </p:nvPr>
        </p:nvSpPr>
        <p:spPr>
          <a:xfrm>
            <a:off x="2589212" y="609600"/>
            <a:ext cx="8915399" cy="1346200"/>
          </a:xfrm>
        </p:spPr>
        <p:txBody>
          <a:bodyPr/>
          <a:lstStyle/>
          <a:p>
            <a:r>
              <a:rPr lang="nl-NL" dirty="0"/>
              <a:t>Wanneer geen griepprik?</a:t>
            </a:r>
          </a:p>
        </p:txBody>
      </p:sp>
      <p:sp>
        <p:nvSpPr>
          <p:cNvPr id="3" name="Tijdelijke aanduiding voor tekst 2">
            <a:extLst>
              <a:ext uri="{FF2B5EF4-FFF2-40B4-BE49-F238E27FC236}">
                <a16:creationId xmlns:a16="http://schemas.microsoft.com/office/drawing/2014/main" id="{BB624A39-1C86-4811-AB13-EAD0F47B8158}"/>
              </a:ext>
            </a:extLst>
          </p:cNvPr>
          <p:cNvSpPr>
            <a:spLocks noGrp="1"/>
          </p:cNvSpPr>
          <p:nvPr>
            <p:ph type="body" idx="1"/>
          </p:nvPr>
        </p:nvSpPr>
        <p:spPr>
          <a:xfrm>
            <a:off x="2589212" y="2108200"/>
            <a:ext cx="8915399" cy="3801710"/>
          </a:xfrm>
        </p:spPr>
        <p:txBody>
          <a:bodyPr>
            <a:normAutofit/>
          </a:bodyPr>
          <a:lstStyle/>
          <a:p>
            <a:pPr marL="457200" indent="-457200">
              <a:buFont typeface="Arial" panose="020B0604020202020204" pitchFamily="34" charset="0"/>
              <a:buChar char="•"/>
            </a:pPr>
            <a:r>
              <a:rPr lang="nl-NL" sz="2800" dirty="0">
                <a:solidFill>
                  <a:schemeClr val="tx1"/>
                </a:solidFill>
              </a:rPr>
              <a:t>Kinderen jonger dan 6 maanden</a:t>
            </a:r>
          </a:p>
          <a:p>
            <a:pPr marL="457200" indent="-457200">
              <a:buFont typeface="Arial" panose="020B0604020202020204" pitchFamily="34" charset="0"/>
              <a:buChar char="•"/>
            </a:pPr>
            <a:r>
              <a:rPr lang="nl-NL" sz="2800" dirty="0">
                <a:solidFill>
                  <a:schemeClr val="tx1"/>
                </a:solidFill>
              </a:rPr>
              <a:t>Als er sprake is van koorts</a:t>
            </a:r>
          </a:p>
          <a:p>
            <a:pPr marL="457200" indent="-457200">
              <a:buFont typeface="Arial" panose="020B0604020202020204" pitchFamily="34" charset="0"/>
              <a:buChar char="•"/>
            </a:pPr>
            <a:r>
              <a:rPr lang="nl-NL" sz="2800" dirty="0">
                <a:solidFill>
                  <a:schemeClr val="tx1"/>
                </a:solidFill>
              </a:rPr>
              <a:t>Bij een stootkuur prednison</a:t>
            </a:r>
          </a:p>
          <a:p>
            <a:pPr marL="457200" indent="-457200">
              <a:buFont typeface="Arial" panose="020B0604020202020204" pitchFamily="34" charset="0"/>
              <a:buChar char="•"/>
            </a:pPr>
            <a:r>
              <a:rPr lang="nl-NL" sz="2800" dirty="0">
                <a:solidFill>
                  <a:schemeClr val="tx1"/>
                </a:solidFill>
              </a:rPr>
              <a:t>Mensen waarbij binnen 48 uur een operatie gepland staat</a:t>
            </a:r>
          </a:p>
          <a:p>
            <a:endParaRPr lang="nl-NL" sz="2800" dirty="0"/>
          </a:p>
          <a:p>
            <a:pPr marL="457200" indent="-457200">
              <a:buFont typeface="Arial" panose="020B0604020202020204" pitchFamily="34" charset="0"/>
              <a:buChar char="•"/>
            </a:pPr>
            <a:endParaRPr lang="nl-NL" sz="2800" dirty="0"/>
          </a:p>
        </p:txBody>
      </p:sp>
    </p:spTree>
    <p:extLst>
      <p:ext uri="{BB962C8B-B14F-4D97-AF65-F5344CB8AC3E}">
        <p14:creationId xmlns:p14="http://schemas.microsoft.com/office/powerpoint/2010/main" val="1479063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08C3A7-AAB8-48E9-B382-D4947207C85A}"/>
              </a:ext>
            </a:extLst>
          </p:cNvPr>
          <p:cNvSpPr>
            <a:spLocks noGrp="1"/>
          </p:cNvSpPr>
          <p:nvPr>
            <p:ph type="title"/>
          </p:nvPr>
        </p:nvSpPr>
        <p:spPr>
          <a:xfrm>
            <a:off x="2589212" y="609600"/>
            <a:ext cx="8915399" cy="1079500"/>
          </a:xfrm>
        </p:spPr>
        <p:txBody>
          <a:bodyPr/>
          <a:lstStyle/>
          <a:p>
            <a:r>
              <a:rPr lang="nl-NL" dirty="0"/>
              <a:t>uitnodiging</a:t>
            </a:r>
          </a:p>
        </p:txBody>
      </p:sp>
      <p:sp>
        <p:nvSpPr>
          <p:cNvPr id="3" name="Tijdelijke aanduiding voor tekst 2">
            <a:extLst>
              <a:ext uri="{FF2B5EF4-FFF2-40B4-BE49-F238E27FC236}">
                <a16:creationId xmlns:a16="http://schemas.microsoft.com/office/drawing/2014/main" id="{4D2A907A-78AE-4BCB-A645-799F5700B35A}"/>
              </a:ext>
            </a:extLst>
          </p:cNvPr>
          <p:cNvSpPr>
            <a:spLocks noGrp="1"/>
          </p:cNvSpPr>
          <p:nvPr>
            <p:ph type="body" idx="1"/>
          </p:nvPr>
        </p:nvSpPr>
        <p:spPr>
          <a:xfrm>
            <a:off x="2589212" y="2184400"/>
            <a:ext cx="8915399" cy="3725510"/>
          </a:xfrm>
        </p:spPr>
        <p:txBody>
          <a:bodyPr>
            <a:normAutofit/>
          </a:bodyPr>
          <a:lstStyle/>
          <a:p>
            <a:r>
              <a:rPr lang="nl-NL" sz="2800" dirty="0">
                <a:solidFill>
                  <a:schemeClr val="tx1"/>
                </a:solidFill>
              </a:rPr>
              <a:t>Campagne start in September, griepprik halen in Oktober/November</a:t>
            </a:r>
          </a:p>
          <a:p>
            <a:endParaRPr lang="nl-NL" sz="2800" dirty="0">
              <a:solidFill>
                <a:schemeClr val="tx1"/>
              </a:solidFill>
            </a:endParaRPr>
          </a:p>
          <a:p>
            <a:r>
              <a:rPr lang="nl-NL" sz="2800" dirty="0">
                <a:solidFill>
                  <a:schemeClr val="tx1"/>
                </a:solidFill>
              </a:rPr>
              <a:t>Wanneer je geen gehoor geeft aan de oproep wordt dit genoteerd in het dossier</a:t>
            </a:r>
          </a:p>
        </p:txBody>
      </p:sp>
    </p:spTree>
    <p:extLst>
      <p:ext uri="{BB962C8B-B14F-4D97-AF65-F5344CB8AC3E}">
        <p14:creationId xmlns:p14="http://schemas.microsoft.com/office/powerpoint/2010/main" val="2660438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B1F9BE-BE89-463B-BF32-8DEA465507B8}"/>
              </a:ext>
            </a:extLst>
          </p:cNvPr>
          <p:cNvSpPr>
            <a:spLocks noGrp="1"/>
          </p:cNvSpPr>
          <p:nvPr>
            <p:ph type="title"/>
          </p:nvPr>
        </p:nvSpPr>
        <p:spPr>
          <a:xfrm>
            <a:off x="2589212" y="609600"/>
            <a:ext cx="8915399" cy="1206500"/>
          </a:xfrm>
        </p:spPr>
        <p:txBody>
          <a:bodyPr/>
          <a:lstStyle/>
          <a:p>
            <a:r>
              <a:rPr lang="nl-NL" dirty="0"/>
              <a:t>Hoe werkt de griepprik</a:t>
            </a:r>
          </a:p>
        </p:txBody>
      </p:sp>
      <p:sp>
        <p:nvSpPr>
          <p:cNvPr id="3" name="Tijdelijke aanduiding voor tekst 2">
            <a:extLst>
              <a:ext uri="{FF2B5EF4-FFF2-40B4-BE49-F238E27FC236}">
                <a16:creationId xmlns:a16="http://schemas.microsoft.com/office/drawing/2014/main" id="{1272FCFB-D125-4293-B8B9-75D9207708AC}"/>
              </a:ext>
            </a:extLst>
          </p:cNvPr>
          <p:cNvSpPr>
            <a:spLocks noGrp="1"/>
          </p:cNvSpPr>
          <p:nvPr>
            <p:ph type="body" idx="1"/>
          </p:nvPr>
        </p:nvSpPr>
        <p:spPr>
          <a:xfrm>
            <a:off x="2589212" y="2120900"/>
            <a:ext cx="8915399" cy="3789010"/>
          </a:xfrm>
        </p:spPr>
        <p:txBody>
          <a:bodyPr>
            <a:normAutofit/>
          </a:bodyPr>
          <a:lstStyle/>
          <a:p>
            <a:r>
              <a:rPr lang="nl-NL" sz="2800" dirty="0">
                <a:solidFill>
                  <a:schemeClr val="tx1"/>
                </a:solidFill>
              </a:rPr>
              <a:t>Griepprik bevat dode visrussen, lichaam maakt antistoffen.</a:t>
            </a:r>
          </a:p>
          <a:p>
            <a:endParaRPr lang="nl-NL" sz="2800" dirty="0">
              <a:solidFill>
                <a:schemeClr val="tx1"/>
              </a:solidFill>
            </a:endParaRPr>
          </a:p>
          <a:p>
            <a:r>
              <a:rPr lang="nl-NL" sz="2800" dirty="0">
                <a:solidFill>
                  <a:schemeClr val="tx1"/>
                </a:solidFill>
              </a:rPr>
              <a:t>Bescherming duurt ongeveer 6 maanden</a:t>
            </a:r>
          </a:p>
          <a:p>
            <a:endParaRPr lang="nl-NL" sz="2800" dirty="0"/>
          </a:p>
        </p:txBody>
      </p:sp>
    </p:spTree>
    <p:extLst>
      <p:ext uri="{BB962C8B-B14F-4D97-AF65-F5344CB8AC3E}">
        <p14:creationId xmlns:p14="http://schemas.microsoft.com/office/powerpoint/2010/main" val="1043137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3BC3BF-D9B4-48F8-8522-51576318807A}"/>
              </a:ext>
            </a:extLst>
          </p:cNvPr>
          <p:cNvSpPr>
            <a:spLocks noGrp="1"/>
          </p:cNvSpPr>
          <p:nvPr>
            <p:ph type="title"/>
          </p:nvPr>
        </p:nvSpPr>
        <p:spPr>
          <a:xfrm>
            <a:off x="1981200" y="609600"/>
            <a:ext cx="9523411" cy="1257300"/>
          </a:xfrm>
        </p:spPr>
        <p:txBody>
          <a:bodyPr>
            <a:normAutofit/>
          </a:bodyPr>
          <a:lstStyle/>
          <a:p>
            <a:r>
              <a:rPr lang="nl-NL" dirty="0"/>
              <a:t>Hoe goed werkt de griepprik</a:t>
            </a:r>
          </a:p>
        </p:txBody>
      </p:sp>
      <p:sp>
        <p:nvSpPr>
          <p:cNvPr id="3" name="Tijdelijke aanduiding voor tekst 2">
            <a:extLst>
              <a:ext uri="{FF2B5EF4-FFF2-40B4-BE49-F238E27FC236}">
                <a16:creationId xmlns:a16="http://schemas.microsoft.com/office/drawing/2014/main" id="{940DD050-6BD6-4FF4-9E25-A7D968AC1BCF}"/>
              </a:ext>
            </a:extLst>
          </p:cNvPr>
          <p:cNvSpPr>
            <a:spLocks noGrp="1"/>
          </p:cNvSpPr>
          <p:nvPr>
            <p:ph type="body" idx="1"/>
          </p:nvPr>
        </p:nvSpPr>
        <p:spPr>
          <a:xfrm>
            <a:off x="2589212" y="2057400"/>
            <a:ext cx="8915399" cy="3852510"/>
          </a:xfrm>
        </p:spPr>
        <p:txBody>
          <a:bodyPr>
            <a:normAutofit lnSpcReduction="10000"/>
          </a:bodyPr>
          <a:lstStyle/>
          <a:p>
            <a:pPr marL="457200" indent="-457200">
              <a:buFont typeface="Arial" panose="020B0604020202020204" pitchFamily="34" charset="0"/>
              <a:buChar char="•"/>
            </a:pPr>
            <a:r>
              <a:rPr lang="nl-NL" sz="2800" dirty="0">
                <a:solidFill>
                  <a:schemeClr val="tx1"/>
                </a:solidFill>
              </a:rPr>
              <a:t>Afhankelijk van het virus</a:t>
            </a:r>
          </a:p>
          <a:p>
            <a:pPr marL="457200" indent="-457200">
              <a:buFont typeface="Arial" panose="020B0604020202020204" pitchFamily="34" charset="0"/>
              <a:buChar char="•"/>
            </a:pPr>
            <a:r>
              <a:rPr lang="nl-NL" sz="2800" dirty="0">
                <a:solidFill>
                  <a:schemeClr val="tx1"/>
                </a:solidFill>
              </a:rPr>
              <a:t>De weerstand van de persoon</a:t>
            </a:r>
          </a:p>
          <a:p>
            <a:endParaRPr lang="nl-NL" sz="2800" dirty="0">
              <a:solidFill>
                <a:schemeClr val="tx1"/>
              </a:solidFill>
            </a:endParaRPr>
          </a:p>
          <a:p>
            <a:r>
              <a:rPr lang="nl-NL" sz="2800" dirty="0">
                <a:solidFill>
                  <a:schemeClr val="tx1"/>
                </a:solidFill>
              </a:rPr>
              <a:t>Kans op griep na de griepprik is 40% kleiner, </a:t>
            </a:r>
            <a:r>
              <a:rPr lang="nl-NL" sz="2800" dirty="0" err="1">
                <a:solidFill>
                  <a:schemeClr val="tx1"/>
                </a:solidFill>
              </a:rPr>
              <a:t>dwz</a:t>
            </a:r>
            <a:r>
              <a:rPr lang="nl-NL" sz="2800" dirty="0">
                <a:solidFill>
                  <a:schemeClr val="tx1"/>
                </a:solidFill>
              </a:rPr>
              <a:t> dat de griepprik bij 40 van de 100 personen ervoor zorgt dat zij de griep niet krijgen.</a:t>
            </a:r>
          </a:p>
          <a:p>
            <a:endParaRPr lang="nl-NL" sz="2800" dirty="0">
              <a:solidFill>
                <a:schemeClr val="tx1"/>
              </a:solidFill>
            </a:endParaRPr>
          </a:p>
          <a:p>
            <a:r>
              <a:rPr lang="nl-NL" sz="2800" dirty="0">
                <a:solidFill>
                  <a:schemeClr val="tx1"/>
                </a:solidFill>
              </a:rPr>
              <a:t>Na griepprik toch ziek? Dan vaak minder ernstig.</a:t>
            </a:r>
          </a:p>
        </p:txBody>
      </p:sp>
    </p:spTree>
    <p:extLst>
      <p:ext uri="{BB962C8B-B14F-4D97-AF65-F5344CB8AC3E}">
        <p14:creationId xmlns:p14="http://schemas.microsoft.com/office/powerpoint/2010/main" val="1708785813"/>
      </p:ext>
    </p:extLst>
  </p:cSld>
  <p:clrMapOvr>
    <a:masterClrMapping/>
  </p:clrMapOvr>
</p:sld>
</file>

<file path=ppt/theme/theme1.xml><?xml version="1.0" encoding="utf-8"?>
<a:theme xmlns:a="http://schemas.openxmlformats.org/drawingml/2006/main" name="Sliert">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otalTime>33</TotalTime>
  <Words>461</Words>
  <Application>Microsoft Office PowerPoint</Application>
  <PresentationFormat>Breedbeeld</PresentationFormat>
  <Paragraphs>54</Paragraphs>
  <Slides>12</Slides>
  <Notes>0</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Century Gothic</vt:lpstr>
      <vt:lpstr>Wingdings 3</vt:lpstr>
      <vt:lpstr>Sliert</vt:lpstr>
      <vt:lpstr>Griep</vt:lpstr>
      <vt:lpstr>PowerPoint-presentatie</vt:lpstr>
      <vt:lpstr>Voor wie is de griepprik</vt:lpstr>
      <vt:lpstr>En als je niet bij een van deze groepen hoort?</vt:lpstr>
      <vt:lpstr>   Als je in een zorginstelling werkt wordt de griepprik vaak vergoed door de werkgever.</vt:lpstr>
      <vt:lpstr>Wanneer geen griepprik?</vt:lpstr>
      <vt:lpstr>uitnodiging</vt:lpstr>
      <vt:lpstr>Hoe werkt de griepprik</vt:lpstr>
      <vt:lpstr>Hoe goed werkt de griepprik</vt:lpstr>
      <vt:lpstr>Casus:</vt:lpstr>
      <vt:lpstr>Casus:</vt:lpstr>
      <vt:lpstr>Casus: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Griep</dc:title>
  <dc:creator>Eke Postma - Eisma</dc:creator>
  <cp:lastModifiedBy>Eke Postma - Eisma</cp:lastModifiedBy>
  <cp:revision>5</cp:revision>
  <dcterms:created xsi:type="dcterms:W3CDTF">2019-09-20T08:38:53Z</dcterms:created>
  <dcterms:modified xsi:type="dcterms:W3CDTF">2019-09-20T09:12:24Z</dcterms:modified>
</cp:coreProperties>
</file>